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2006-CB65-41BA-A628-31227370E04B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06C9-2A84-455A-A51F-F58F585B9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SSSRV222\SHARED-DATA\Support%20Services\Transportation%20Services%20Department\Reports\UTILIZATION%20Fleet%20Meetings\Earth%20Day%20Poster%20&amp;%20Info.xlsx!Graphs!%5bEarth%20Day%20Poster%20&amp;%20Info.xlsx%5dGraphs%20Chart%202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SSSRV222\SHARED-DATA\Support%20Services\Transportation%20Services%20Department\Reports\UTILIZATION%20Fleet%20Meetings\Earth%20Day%20Poster%20&amp;%20Info.xlsx!Graphs!%5bEarth%20Day%20Poster%20&amp;%20Info.xlsx%5dGraphs%20Fuel%20Us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1400" y="827044"/>
          <a:ext cx="6959600" cy="3744956"/>
        </p:xfrm>
        <a:graphic>
          <a:graphicData uri="http://schemas.openxmlformats.org/presentationml/2006/ole">
            <p:oleObj spid="_x0000_s1026" name="Worksheet" r:id="rId3" imgW="12715875" imgH="8953690" progId="Excel.Sheet.8">
              <p:link updateAutomatic="1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674275"/>
            <a:ext cx="713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v"/>
            </a:pPr>
            <a:r>
              <a:rPr lang="en-US" sz="1400" dirty="0" smtClean="0"/>
              <a:t>  47% decrease in gasoline consuming vehicles since 2006</a:t>
            </a:r>
          </a:p>
          <a:p>
            <a:pPr marL="228600" indent="-228600">
              <a:buFont typeface="Wingdings" pitchFamily="2" charset="2"/>
              <a:buChar char="v"/>
            </a:pPr>
            <a:endParaRPr lang="en-US" sz="1400" dirty="0"/>
          </a:p>
          <a:p>
            <a:pPr marL="228600" indent="-228600">
              <a:buFont typeface="Wingdings" pitchFamily="2" charset="2"/>
              <a:buChar char="v"/>
            </a:pPr>
            <a:r>
              <a:rPr lang="en-US" sz="1400" dirty="0" smtClean="0"/>
              <a:t>  11 Hybrid vehicles introduced on-site since 2006</a:t>
            </a:r>
          </a:p>
          <a:p>
            <a:pP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Font typeface="Wingdings" pitchFamily="2" charset="2"/>
              <a:buChar char="v"/>
            </a:pPr>
            <a:r>
              <a:rPr lang="en-US" sz="1400" dirty="0"/>
              <a:t> </a:t>
            </a:r>
            <a:r>
              <a:rPr lang="en-US" sz="1400" dirty="0" smtClean="0"/>
              <a:t>  71% increase in E85 vehicles since 2006  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   Little change in Bio-Diesel vehicles since 2006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>
              <a:buFont typeface="Wingdings" pitchFamily="2" charset="2"/>
              <a:buChar char="v"/>
            </a:pPr>
            <a:r>
              <a:rPr lang="en-US" sz="1400" dirty="0"/>
              <a:t> </a:t>
            </a:r>
            <a:r>
              <a:rPr lang="en-US" sz="1400" dirty="0" smtClean="0"/>
              <a:t>   64% decrease in CNG vehicles since 2006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04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Fermilab Fleet Operations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46163" y="721878"/>
          <a:ext cx="7107237" cy="3621522"/>
        </p:xfrm>
        <a:graphic>
          <a:graphicData uri="http://schemas.openxmlformats.org/presentationml/2006/ole">
            <p:oleObj spid="_x0000_s2050" name="Worksheet" r:id="rId3" imgW="12744450" imgH="8725090" progId="Excel.Sheet.8">
              <p:link updateAutomatic="1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44600" y="4458831"/>
            <a:ext cx="690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400" dirty="0" smtClean="0"/>
              <a:t>    57% Reduction in Petroleum based fuels since 2006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>
              <a:buFont typeface="Wingdings" pitchFamily="2" charset="2"/>
              <a:buChar char="v"/>
            </a:pPr>
            <a:r>
              <a:rPr lang="en-US" sz="1400" dirty="0"/>
              <a:t> </a:t>
            </a:r>
            <a:r>
              <a:rPr lang="en-US" sz="1400" dirty="0" smtClean="0"/>
              <a:t>   54% Increase in E85 Ethanol based fuels since 2006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   2006 Bio-Diesel usage is all diesel fuels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 marL="341313" indent="-341313">
              <a:buFont typeface="Wingdings" pitchFamily="2" charset="2"/>
              <a:buChar char="v"/>
            </a:pPr>
            <a:r>
              <a:rPr lang="en-US" sz="1400" dirty="0" smtClean="0"/>
              <a:t>Slight reduction in diesel fuel usage but also only 80% petroleum</a:t>
            </a:r>
          </a:p>
          <a:p>
            <a:pPr marL="400050" indent="-400050">
              <a:buFont typeface="Wingdings" pitchFamily="2" charset="2"/>
              <a:buChar char="v"/>
            </a:pPr>
            <a:endParaRPr lang="en-US" sz="1400" dirty="0" smtClean="0"/>
          </a:p>
          <a:p>
            <a:pPr marL="341313" indent="-341313">
              <a:buFont typeface="Wingdings" pitchFamily="2" charset="2"/>
              <a:buChar char="v"/>
            </a:pPr>
            <a:r>
              <a:rPr lang="en-US" sz="1400" dirty="0" smtClean="0"/>
              <a:t>46% reduction in CNG usage as we reduced the number of CNG vehicles since 2006</a:t>
            </a:r>
          </a:p>
          <a:p>
            <a:pPr marL="400050" indent="-400050">
              <a:buFont typeface="Wingdings" pitchFamily="2" charset="2"/>
              <a:buChar char="v"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241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Fermilab Fleet Operations (</a:t>
            </a:r>
            <a:r>
              <a:rPr lang="en-US" sz="2400" b="1" dirty="0" err="1" smtClean="0"/>
              <a:t>con’t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Alternative Fuel Milestones at Fermilab</a:t>
            </a:r>
            <a:endParaRPr lang="en-US" sz="32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657600"/>
            <a:ext cx="8839200" cy="0"/>
          </a:xfrm>
          <a:prstGeom prst="line">
            <a:avLst/>
          </a:prstGeom>
          <a:ln w="79375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-29688" y="3753901"/>
            <a:ext cx="685800" cy="741899"/>
            <a:chOff x="-29688" y="3657601"/>
            <a:chExt cx="685800" cy="741899"/>
          </a:xfrm>
        </p:grpSpPr>
        <p:sp>
          <p:nvSpPr>
            <p:cNvPr id="8" name="TextBox 7"/>
            <p:cNvSpPr txBox="1"/>
            <p:nvPr/>
          </p:nvSpPr>
          <p:spPr>
            <a:xfrm rot="19845579">
              <a:off x="-29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1975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1897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819400" y="3753901"/>
            <a:ext cx="685800" cy="741899"/>
            <a:chOff x="1934688" y="3657601"/>
            <a:chExt cx="685800" cy="741899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1709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19845579">
              <a:off x="1934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1985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562600" y="3753901"/>
            <a:ext cx="685800" cy="741899"/>
            <a:chOff x="4068288" y="3657601"/>
            <a:chExt cx="685800" cy="741899"/>
          </a:xfrm>
        </p:grpSpPr>
        <p:cxnSp>
          <p:nvCxnSpPr>
            <p:cNvPr id="16" name="Straight Arrow Connector 15"/>
            <p:cNvCxnSpPr/>
            <p:nvPr/>
          </p:nvCxnSpPr>
          <p:spPr>
            <a:xfrm rot="16200000" flipV="1">
              <a:off x="43045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19845579">
              <a:off x="40682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1995</a:t>
              </a:r>
              <a:endParaRPr lang="en-US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 rot="5400000" flipH="1" flipV="1">
            <a:off x="5068417" y="4154017"/>
            <a:ext cx="988366" cy="0"/>
          </a:xfrm>
          <a:prstGeom prst="line">
            <a:avLst/>
          </a:prstGeom>
          <a:ln w="19050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2286000"/>
            <a:ext cx="2259790" cy="2308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1975    Gasohol Fuels Vehicles at Fermilab</a:t>
            </a:r>
            <a:endParaRPr lang="en-US" sz="900" b="1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-190897" y="3087935"/>
            <a:ext cx="1143000" cy="794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86200" y="2745432"/>
            <a:ext cx="1936506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900" b="1" dirty="0" smtClean="0"/>
              <a:t>1994   New Fuel Service Center Built;   Two (2) Islands left vacant</a:t>
            </a:r>
            <a:endParaRPr lang="en-US" sz="900" b="1" dirty="0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5294784" y="3392016"/>
            <a:ext cx="535632" cy="0"/>
          </a:xfrm>
          <a:prstGeom prst="line">
            <a:avLst/>
          </a:prstGeom>
          <a:ln w="19050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3200" y="4648200"/>
            <a:ext cx="3174190" cy="2308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1994    Seven (7) Dual-fuel (CNG/GAS) vehicles purchased</a:t>
            </a:r>
            <a:endParaRPr lang="en-US" sz="900" b="1" dirty="0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5867400" y="2819400"/>
            <a:ext cx="1676400" cy="0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0200" y="1371600"/>
            <a:ext cx="265033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1998    Six (6) CNG Pickups leased from GSA</a:t>
            </a:r>
          </a:p>
          <a:p>
            <a:r>
              <a:rPr lang="en-US" sz="900" b="1" dirty="0" smtClean="0"/>
              <a:t>            -Very limited range of 15 Miles</a:t>
            </a:r>
          </a:p>
          <a:p>
            <a:r>
              <a:rPr lang="en-US" sz="900" b="1" dirty="0" smtClean="0"/>
              <a:t>            -No on-site fueling (Warrenville when open)</a:t>
            </a:r>
          </a:p>
          <a:p>
            <a:r>
              <a:rPr lang="en-US" sz="900" b="1" dirty="0" smtClean="0"/>
              <a:t>            -Point of no return</a:t>
            </a:r>
            <a:endParaRPr lang="en-US" sz="9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785058" y="5105400"/>
            <a:ext cx="313034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28600" indent="-228600">
              <a:buAutoNum type="arabicPlain" startAt="1998"/>
            </a:pPr>
            <a:r>
              <a:rPr lang="en-US" sz="900" b="1" dirty="0" smtClean="0"/>
              <a:t>  Bio-Diesel Introduced at Fermilab</a:t>
            </a:r>
          </a:p>
          <a:p>
            <a:pPr marL="228600" indent="-228600">
              <a:buAutoNum type="arabicPlain" startAt="1998"/>
            </a:pPr>
            <a:r>
              <a:rPr lang="en-US" sz="900" b="1" dirty="0" smtClean="0"/>
              <a:t>  Discontinued after one (1) year due to cost.</a:t>
            </a:r>
            <a:endParaRPr lang="en-US" sz="900" b="1" dirty="0"/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5981702" y="4381500"/>
            <a:ext cx="1447798" cy="2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10400" y="2743200"/>
            <a:ext cx="2057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900" b="1" dirty="0" smtClean="0"/>
              <a:t>1998    Three (3) Flex-fuel (E85) vehicles purchased</a:t>
            </a:r>
            <a:endParaRPr lang="en-US" sz="9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705600" y="28956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1447800" y="3753901"/>
            <a:ext cx="685800" cy="741899"/>
            <a:chOff x="1934688" y="3657601"/>
            <a:chExt cx="685800" cy="741899"/>
          </a:xfrm>
        </p:grpSpPr>
        <p:cxnSp>
          <p:nvCxnSpPr>
            <p:cNvPr id="106" name="Straight Arrow Connector 105"/>
            <p:cNvCxnSpPr/>
            <p:nvPr/>
          </p:nvCxnSpPr>
          <p:spPr>
            <a:xfrm rot="16200000" flipV="1">
              <a:off x="21709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 rot="19845579">
              <a:off x="1934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1980</a:t>
              </a:r>
              <a:endParaRPr lang="en-US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267200" y="3753901"/>
            <a:ext cx="685800" cy="741899"/>
            <a:chOff x="1934688" y="3657601"/>
            <a:chExt cx="685800" cy="741899"/>
          </a:xfrm>
        </p:grpSpPr>
        <p:cxnSp>
          <p:nvCxnSpPr>
            <p:cNvPr id="109" name="Straight Arrow Connector 108"/>
            <p:cNvCxnSpPr/>
            <p:nvPr/>
          </p:nvCxnSpPr>
          <p:spPr>
            <a:xfrm rot="16200000" flipV="1">
              <a:off x="21709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 rot="19845579">
              <a:off x="1934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1990</a:t>
              </a:r>
              <a:endParaRPr lang="en-US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10400" y="3753901"/>
            <a:ext cx="685800" cy="741899"/>
            <a:chOff x="1934688" y="3657601"/>
            <a:chExt cx="685800" cy="741899"/>
          </a:xfrm>
        </p:grpSpPr>
        <p:cxnSp>
          <p:nvCxnSpPr>
            <p:cNvPr id="112" name="Straight Arrow Connector 111"/>
            <p:cNvCxnSpPr/>
            <p:nvPr/>
          </p:nvCxnSpPr>
          <p:spPr>
            <a:xfrm rot="16200000" flipV="1">
              <a:off x="21709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 rot="19845579">
              <a:off x="1934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3657600"/>
            <a:ext cx="8839200" cy="0"/>
          </a:xfrm>
          <a:prstGeom prst="line">
            <a:avLst/>
          </a:prstGeom>
          <a:ln w="79375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-29688" y="3753901"/>
            <a:ext cx="685800" cy="741899"/>
            <a:chOff x="-29688" y="3657601"/>
            <a:chExt cx="685800" cy="741899"/>
          </a:xfrm>
        </p:grpSpPr>
        <p:sp>
          <p:nvSpPr>
            <p:cNvPr id="8" name="TextBox 7"/>
            <p:cNvSpPr txBox="1"/>
            <p:nvPr/>
          </p:nvSpPr>
          <p:spPr>
            <a:xfrm rot="19845579">
              <a:off x="-29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2000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1897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/>
          <p:nvPr/>
        </p:nvCxnSpPr>
        <p:spPr>
          <a:xfrm rot="16200000" flipV="1">
            <a:off x="8571706" y="3923506"/>
            <a:ext cx="38100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845579">
            <a:off x="8335488" y="41349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457201" y="4648201"/>
            <a:ext cx="1981200" cy="2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14400" y="5602069"/>
            <a:ext cx="2057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1313" indent="-341313">
              <a:buAutoNum type="arabicPlain" startAt="2002"/>
            </a:pPr>
            <a:r>
              <a:rPr lang="en-US" sz="900" b="1" dirty="0" smtClean="0"/>
              <a:t>CNG Fueling Station Designed &amp;       Installed at Fuel Service Center; </a:t>
            </a:r>
          </a:p>
          <a:p>
            <a:pPr marL="341313" indent="-341313"/>
            <a:r>
              <a:rPr lang="en-US" sz="900" b="1" dirty="0"/>
              <a:t>	</a:t>
            </a:r>
            <a:r>
              <a:rPr lang="en-US" sz="900" b="1" dirty="0" smtClean="0"/>
              <a:t>Funding in Cooperative Agreement with </a:t>
            </a:r>
            <a:r>
              <a:rPr lang="en-US" sz="900" b="1" dirty="0" err="1" smtClean="0"/>
              <a:t>NICOR</a:t>
            </a:r>
            <a:r>
              <a:rPr lang="en-US" sz="900" b="1" dirty="0" smtClean="0"/>
              <a:t> Gas.</a:t>
            </a:r>
            <a:endParaRPr lang="en-US" sz="9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28600" y="1295400"/>
            <a:ext cx="3155706" cy="5078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2575" indent="-282575">
              <a:buAutoNum type="arabicPlain" startAt="2001"/>
            </a:pPr>
            <a:r>
              <a:rPr lang="en-US" sz="900" b="1" dirty="0" smtClean="0"/>
              <a:t>Three (3) Electric pickup trucks leased (3-year max. lease) for on-site use.  </a:t>
            </a:r>
          </a:p>
          <a:p>
            <a:pPr marL="282575" indent="-282575"/>
            <a:r>
              <a:rPr lang="en-US" sz="900" b="1" dirty="0" smtClean="0"/>
              <a:t>	- Chargers bought for $1,800 ea. with a 30 mile range.</a:t>
            </a:r>
            <a:endParaRPr lang="en-US" sz="900" b="1" dirty="0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-76597" y="2742803"/>
            <a:ext cx="1828800" cy="794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667000" y="3753901"/>
            <a:ext cx="685800" cy="741899"/>
            <a:chOff x="-29688" y="3657601"/>
            <a:chExt cx="685800" cy="741899"/>
          </a:xfrm>
        </p:grpSpPr>
        <p:sp>
          <p:nvSpPr>
            <p:cNvPr id="35" name="TextBox 34"/>
            <p:cNvSpPr txBox="1"/>
            <p:nvPr/>
          </p:nvSpPr>
          <p:spPr>
            <a:xfrm rot="19845579">
              <a:off x="-29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2005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6200000" flipV="1">
              <a:off x="1897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486400" y="3753901"/>
            <a:ext cx="685800" cy="741899"/>
            <a:chOff x="-29688" y="3657601"/>
            <a:chExt cx="685800" cy="741899"/>
          </a:xfrm>
        </p:grpSpPr>
        <p:sp>
          <p:nvSpPr>
            <p:cNvPr id="42" name="TextBox 41"/>
            <p:cNvSpPr txBox="1"/>
            <p:nvPr/>
          </p:nvSpPr>
          <p:spPr>
            <a:xfrm rot="19845579">
              <a:off x="-29688" y="40301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2010</a:t>
              </a:r>
              <a:endParaRPr lang="en-US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6200000" flipV="1">
              <a:off x="189706" y="3847307"/>
              <a:ext cx="381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025894" y="2743200"/>
            <a:ext cx="2469906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900" b="1" dirty="0" smtClean="0"/>
              <a:t>2003  E85 Tanks &amp; Pump designed &amp; installed;</a:t>
            </a:r>
          </a:p>
          <a:p>
            <a:pPr marL="461963" indent="-461963"/>
            <a:r>
              <a:rPr lang="en-US" sz="900" b="1" dirty="0" smtClean="0"/>
              <a:t>	Funding from DOE grant</a:t>
            </a:r>
            <a:endParaRPr lang="en-US" sz="900" b="1" dirty="0"/>
          </a:p>
        </p:txBody>
      </p:sp>
      <p:cxnSp>
        <p:nvCxnSpPr>
          <p:cNvPr id="48" name="Straight Connector 47"/>
          <p:cNvCxnSpPr/>
          <p:nvPr/>
        </p:nvCxnSpPr>
        <p:spPr>
          <a:xfrm rot="16200000" flipV="1">
            <a:off x="1866902" y="3390901"/>
            <a:ext cx="533397" cy="1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562100" y="4229100"/>
            <a:ext cx="1143000" cy="0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81200" y="4800600"/>
            <a:ext cx="2469906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900" b="1" dirty="0" smtClean="0"/>
              <a:t>2003  Additional capacity (compressors) to CNG System designed &amp; installed</a:t>
            </a:r>
            <a:endParaRPr lang="en-US" sz="900" b="1" dirty="0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4724003" y="3047603"/>
            <a:ext cx="1219200" cy="794"/>
          </a:xfrm>
          <a:prstGeom prst="line">
            <a:avLst/>
          </a:prstGeom>
          <a:ln w="15875"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64294" y="1930569"/>
            <a:ext cx="3155706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2575" indent="-282575"/>
            <a:r>
              <a:rPr lang="en-US" sz="900" b="1" dirty="0" smtClean="0"/>
              <a:t>2009  25 of the most fuel inefficient vehicles on-site replaced with  10 Hybrids, 12 light-duty vans and 3 light-duty trucks.  100% funded thru American Recovery and Reinvestment Act (ARRA) of 2009.</a:t>
            </a:r>
            <a:endParaRPr lang="en-US" sz="900" b="1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Alternative Fuel Milestones at Fermilab (</a:t>
            </a:r>
            <a:r>
              <a:rPr lang="en-US" sz="3200" b="1" dirty="0" err="1" smtClean="0"/>
              <a:t>con’t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313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\\BSSSRV222\SHARED-DATA\Support Services\Transportation Services Department\Reports\UTILIZATION Fleet Meetings\Earth Day Poster &amp; Info.xlsx!Graphs![Earth Day Poster &amp; Info.xlsx]Graphs Chart 2</vt:lpstr>
      <vt:lpstr>\\BSSSRV222\SHARED-DATA\Support Services\Transportation Services Department\Reports\UTILIZATION Fleet Meetings\Earth Day Poster &amp; Info.xlsx!Graphs![Earth Day Poster &amp; Info.xlsx]Graphs Fuel Usage</vt:lpstr>
      <vt:lpstr>Slide 1</vt:lpstr>
      <vt:lpstr>Slide 2</vt:lpstr>
      <vt:lpstr>Alternative Fuel Milestones at Fermilab</vt:lpstr>
      <vt:lpstr>Alternative Fuel Milestones at Fermilab (con’t)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 Thorson</dc:creator>
  <cp:lastModifiedBy>Jenny Thorson</cp:lastModifiedBy>
  <cp:revision>51</cp:revision>
  <dcterms:created xsi:type="dcterms:W3CDTF">2011-03-16T14:34:41Z</dcterms:created>
  <dcterms:modified xsi:type="dcterms:W3CDTF">2011-03-21T13:10:50Z</dcterms:modified>
</cp:coreProperties>
</file>